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  <p:sldMasterId id="214748367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5143500" cx="9144000"/>
  <p:notesSz cx="6858000" cy="9144000"/>
  <p:embeddedFontLst>
    <p:embeddedFont>
      <p:font typeface="Roboto Slab Light"/>
      <p:regular r:id="rId37"/>
      <p:bold r:id="rId38"/>
    </p:embeddedFont>
    <p:embeddedFont>
      <p:font typeface="Roboto Slab"/>
      <p:regular r:id="rId39"/>
      <p:bold r:id="rId40"/>
    </p:embeddedFont>
    <p:embeddedFont>
      <p:font typeface="Poppins"/>
      <p:regular r:id="rId41"/>
      <p:bold r:id="rId42"/>
      <p:italic r:id="rId43"/>
      <p:boldItalic r:id="rId44"/>
    </p:embeddedFont>
    <p:embeddedFont>
      <p:font typeface="Helvetica Neue"/>
      <p:regular r:id="rId45"/>
      <p:bold r:id="rId46"/>
      <p:italic r:id="rId47"/>
      <p:boldItalic r:id="rId48"/>
    </p:embeddedFont>
    <p:embeddedFont>
      <p:font typeface="Helvetica Neue Light"/>
      <p:regular r:id="rId49"/>
      <p:bold r:id="rId50"/>
      <p:italic r:id="rId51"/>
      <p:boldItalic r:id="rId52"/>
    </p:embeddedFont>
    <p:embeddedFont>
      <p:font typeface="Roboto Slab Medium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B10078-4EBE-4A9D-A487-C411252E8AAE}">
  <a:tblStyle styleId="{F4B10078-4EBE-4A9D-A487-C411252E8AA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7E8"/>
          </a:solidFill>
        </a:fill>
      </a:tcStyle>
    </a:wholeTbl>
    <a:band1H>
      <a:tcTxStyle/>
      <a:tcStyle>
        <a:fill>
          <a:solidFill>
            <a:srgbClr val="CACBCD"/>
          </a:solidFill>
        </a:fill>
      </a:tcStyle>
    </a:band1H>
    <a:band2H>
      <a:tcTxStyle/>
    </a:band2H>
    <a:band1V>
      <a:tcTxStyle/>
      <a:tcStyle>
        <a:fill>
          <a:solidFill>
            <a:srgbClr val="CACBCD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-bold.fntdata"/><Relationship Id="rId42" Type="http://schemas.openxmlformats.org/officeDocument/2006/relationships/font" Target="fonts/Poppins-bold.fntdata"/><Relationship Id="rId41" Type="http://schemas.openxmlformats.org/officeDocument/2006/relationships/font" Target="fonts/Poppins-regular.fntdata"/><Relationship Id="rId44" Type="http://schemas.openxmlformats.org/officeDocument/2006/relationships/font" Target="fonts/Poppins-boldItalic.fntdata"/><Relationship Id="rId43" Type="http://schemas.openxmlformats.org/officeDocument/2006/relationships/font" Target="fonts/Poppins-italic.fntdata"/><Relationship Id="rId46" Type="http://schemas.openxmlformats.org/officeDocument/2006/relationships/font" Target="fonts/HelveticaNeue-bold.fntdata"/><Relationship Id="rId45" Type="http://schemas.openxmlformats.org/officeDocument/2006/relationships/font" Target="fonts/HelveticaNeu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HelveticaNeue-boldItalic.fntdata"/><Relationship Id="rId47" Type="http://schemas.openxmlformats.org/officeDocument/2006/relationships/font" Target="fonts/HelveticaNeue-italic.fntdata"/><Relationship Id="rId49" Type="http://schemas.openxmlformats.org/officeDocument/2006/relationships/font" Target="fonts/HelveticaNeue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RobotoSlabLight-regular.fntdata"/><Relationship Id="rId36" Type="http://schemas.openxmlformats.org/officeDocument/2006/relationships/slide" Target="slides/slide29.xml"/><Relationship Id="rId39" Type="http://schemas.openxmlformats.org/officeDocument/2006/relationships/font" Target="fonts/RobotoSlab-regular.fntdata"/><Relationship Id="rId38" Type="http://schemas.openxmlformats.org/officeDocument/2006/relationships/font" Target="fonts/RobotoSlabLight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Light-italic.fntdata"/><Relationship Id="rId50" Type="http://schemas.openxmlformats.org/officeDocument/2006/relationships/font" Target="fonts/HelveticaNeueLight-bold.fntdata"/><Relationship Id="rId53" Type="http://schemas.openxmlformats.org/officeDocument/2006/relationships/font" Target="fonts/RobotoSlabMedium-regular.fntdata"/><Relationship Id="rId52" Type="http://schemas.openxmlformats.org/officeDocument/2006/relationships/font" Target="fonts/HelveticaNeueLight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54" Type="http://schemas.openxmlformats.org/officeDocument/2006/relationships/font" Target="fonts/RobotoSlabMedium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helancet.com/journals/ebiom/article/PIIS2352-3964(21)00485-0/fulltext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1737f176b_1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b1737f176b_1_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b1737f176b_1_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1737f176b_1_32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b1737f176b_1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1737f176b_1_33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b1737f176b_1_3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1737f176b_1_34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b1737f176b_1_3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b1737f176b_1_3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b1737f176b_1_35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https://www.historyofdatascience.com/ronald-aylmer-fisher/</a:t>
            </a:r>
            <a:endParaRPr/>
          </a:p>
        </p:txBody>
      </p:sp>
      <p:sp>
        <p:nvSpPr>
          <p:cNvPr id="259" name="Google Shape;259;g2b1737f176b_1_3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1737f176b_1_36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b1737f176b_1_3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1737f176b_1_37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b1737f176b_1_3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1737f176b_1_3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b1737f176b_1_37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https://faculty.elgin.edu/dkernler/statistics/ch01/1-5.html</a:t>
            </a:r>
            <a:endParaRPr/>
          </a:p>
        </p:txBody>
      </p:sp>
      <p:sp>
        <p:nvSpPr>
          <p:cNvPr id="283" name="Google Shape;283;g2b1737f176b_1_3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f9e305243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af9e305243_0_20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af9e305243_0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b1737f176b_1_47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b1737f176b_1_4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f9e305243_0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af9e305243_0_237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af9e305243_0_2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18fe1479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318fe14799_0_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318fe1479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af9e305243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2af9e305243_0_22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2af9e305243_0_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b1737f176b_1_40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b1737f176b_1_4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b1737f176b_1_39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2b1737f176b_1_3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b1737f176b_1_4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2b1737f176b_1_43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b1737f176b_1_4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b1737f176b_1_4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2b1737f176b_1_47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Hicks, S. C., Townes, F. W., Teng, M. &amp; Irizarry, R. A. Missing data and technical variability in single-cell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RNA-sequencing experiments.  Preprint available from:https://doi.org/10.1093/biostatistics/kxx053 (2017).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b1737f176b_1_4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b1737f176b_1_48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2b1737f176b_1_4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b1737f176b_1_49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2b1737f176b_1_4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b1737f176b_1_49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2b1737f176b_1_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b1737f176b_1_50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b1737f176b_1_5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b1737f176b_1_5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2b1737f176b_1_50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Suggested reading: </a:t>
            </a:r>
            <a:r>
              <a:rPr lang="en" sz="1200"/>
              <a:t>Stephen M.. 2016. Seven Pillars of Statistical Wisdom. Harvard University Press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2b1737f176b_1_50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1737f176b_1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2b1737f176b_1_19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b1737f176b_1_19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1737f176b_1_19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b1737f176b_1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1737f176b_1_20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b1737f176b_1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f9e30524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f9e3052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https://www.thelancet.com/journals/ebiom/article/PIIS2352-3964(21)00485-0/fulltext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https://www.nature.com/articles/s41374-019-0197-x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f9e305243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2af9e305243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  <p:sp>
        <p:nvSpPr>
          <p:cNvPr id="173" name="Google Shape;173;g2af9e305243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1737f176b_1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b1737f176b_1_21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b1737f176b_1_2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1737f176b_1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b1737f176b_1_2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 about replicates and repeats:https://support.minitab.com/en-us/minitab/18/help-and-how-to/modeling-statistics/doe/supporting-topics/basics/replicates-and-repeats-in-designed-experiments/</a:t>
            </a:r>
            <a:endParaRPr/>
          </a:p>
        </p:txBody>
      </p:sp>
      <p:sp>
        <p:nvSpPr>
          <p:cNvPr id="216" name="Google Shape;216;g2b1737f176b_1_2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2860" y="-15156"/>
            <a:ext cx="9189720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0141" y="-15156"/>
            <a:ext cx="9184283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1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p21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Helvetica Neue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24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94" name="Google Shape;94;p25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6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7"/>
          <p:cNvSpPr txBox="1"/>
          <p:nvPr>
            <p:ph idx="1" type="body"/>
          </p:nvPr>
        </p:nvSpPr>
        <p:spPr>
          <a:xfrm rot="5400000">
            <a:off x="3914897" y="-1917028"/>
            <a:ext cx="1314206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9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5pPr>
            <a:lvl6pPr indent="-381000" lvl="5" marL="2743200">
              <a:spcBef>
                <a:spcPts val="40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>
              <a:spcBef>
                <a:spcPts val="40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>
              <a:spcBef>
                <a:spcPts val="40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>
              <a:spcBef>
                <a:spcPts val="4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108" name="Google Shape;108;p2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1" name="Google Shape;111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2" name="Google Shape;11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0"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hyperlink" Target="https://www.visionlearning.com/en/glossary/view/method/pop" TargetMode="External"/><Relationship Id="rId5" Type="http://schemas.openxmlformats.org/officeDocument/2006/relationships/hyperlink" Target="https://www.visionlearning.com/en/glossary/view/research/pop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36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9" Type="http://schemas.openxmlformats.org/officeDocument/2006/relationships/image" Target="../media/image22.png"/><Relationship Id="rId5" Type="http://schemas.openxmlformats.org/officeDocument/2006/relationships/image" Target="../media/image35.png"/><Relationship Id="rId6" Type="http://schemas.openxmlformats.org/officeDocument/2006/relationships/image" Target="../media/image25.png"/><Relationship Id="rId7" Type="http://schemas.openxmlformats.org/officeDocument/2006/relationships/image" Target="../media/image37.png"/><Relationship Id="rId8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gif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1"/>
          <p:cNvSpPr txBox="1"/>
          <p:nvPr/>
        </p:nvSpPr>
        <p:spPr>
          <a:xfrm>
            <a:off x="121600" y="1546100"/>
            <a:ext cx="87792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rPr i="0" lang="en" sz="4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Introduction to statistics, experimental design and hypothesis testing</a:t>
            </a:r>
            <a:endParaRPr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t/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t/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t/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31"/>
          <p:cNvSpPr txBox="1"/>
          <p:nvPr/>
        </p:nvSpPr>
        <p:spPr>
          <a:xfrm>
            <a:off x="1143000" y="291365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Michela Traglia and Reuben Thomas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Bioinformatics Core, GIDB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Gladstone Institutes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 Light"/>
              <a:buNone/>
            </a:pPr>
            <a:r>
              <a:rPr lang="en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February</a:t>
            </a: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24th and 25</a:t>
            </a: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th, 202</a:t>
            </a:r>
            <a:r>
              <a:rPr lang="en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481075" y="2142494"/>
            <a:ext cx="7886700" cy="42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100"/>
              <a:t>Session I-II</a:t>
            </a:r>
            <a:endParaRPr sz="3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/>
        </p:nvSpPr>
        <p:spPr>
          <a:xfrm>
            <a:off x="137160" y="188017"/>
            <a:ext cx="9006840" cy="6512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Arial"/>
              <a:buNone/>
            </a:pP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Knowing how to deal with the challenges of experimental design is central to achieving </a:t>
            </a:r>
            <a:r>
              <a:rPr i="0" lang="en" sz="2400" u="sng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reproducible experiments</a:t>
            </a: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i="0" sz="24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40"/>
          <p:cNvSpPr txBox="1"/>
          <p:nvPr/>
        </p:nvSpPr>
        <p:spPr>
          <a:xfrm>
            <a:off x="367211" y="1274866"/>
            <a:ext cx="8229600" cy="30420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3429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100"/>
              <a:buFont typeface="Noto Sans Symbols"/>
              <a:buChar char="✔"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the response and variables of interest 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2100"/>
              <a:buFont typeface="Noto Sans Symbols"/>
              <a:buChar char="✔"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target population that you want to base your claims on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2100"/>
              <a:buFont typeface="Noto Sans Symbols"/>
              <a:buChar char="✔"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factors that affect the response of interest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2100"/>
              <a:buFont typeface="Noto Sans Symbols"/>
              <a:buChar char="✔"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Choose samples from target population</a:t>
            </a:r>
            <a:endParaRPr sz="1100"/>
          </a:p>
        </p:txBody>
      </p:sp>
      <p:sp>
        <p:nvSpPr>
          <p:cNvPr id="228" name="Google Shape;228;p40"/>
          <p:cNvSpPr txBox="1"/>
          <p:nvPr/>
        </p:nvSpPr>
        <p:spPr>
          <a:xfrm>
            <a:off x="134178" y="4285222"/>
            <a:ext cx="8597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A1D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When well-designed, experiments minimize any bias to make stronger inferences about the biological differences we see in the experiment. </a:t>
            </a:r>
            <a:endParaRPr sz="1800">
              <a:solidFill>
                <a:srgbClr val="14A1D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/>
          <p:nvPr/>
        </p:nvSpPr>
        <p:spPr>
          <a:xfrm>
            <a:off x="177913" y="112081"/>
            <a:ext cx="6351739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 treatment to groups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34" name="Google Shape;234;p41"/>
          <p:cNvGrpSpPr/>
          <p:nvPr/>
        </p:nvGrpSpPr>
        <p:grpSpPr>
          <a:xfrm>
            <a:off x="418250" y="1247225"/>
            <a:ext cx="5581650" cy="1866900"/>
            <a:chOff x="1781175" y="1638300"/>
            <a:chExt cx="5581650" cy="1866900"/>
          </a:xfrm>
        </p:grpSpPr>
        <p:pic>
          <p:nvPicPr>
            <p:cNvPr id="235" name="Google Shape;235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81175" y="1638300"/>
              <a:ext cx="5581650" cy="186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41"/>
            <p:cNvSpPr/>
            <p:nvPr/>
          </p:nvSpPr>
          <p:spPr>
            <a:xfrm>
              <a:off x="4714876" y="1638300"/>
              <a:ext cx="1763486" cy="186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7" name="Google Shape;237;p41"/>
            <p:cNvCxnSpPr/>
            <p:nvPr/>
          </p:nvCxnSpPr>
          <p:spPr>
            <a:xfrm flipH="1">
              <a:off x="5155747" y="2437040"/>
              <a:ext cx="1040946" cy="171450"/>
            </a:xfrm>
            <a:prstGeom prst="straightConnector1">
              <a:avLst/>
            </a:prstGeom>
            <a:noFill/>
            <a:ln cap="flat" cmpd="sng" w="34925">
              <a:solidFill>
                <a:srgbClr val="002A40"/>
              </a:solidFill>
              <a:prstDash val="dash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38" name="Google Shape;238;p41"/>
            <p:cNvCxnSpPr/>
            <p:nvPr/>
          </p:nvCxnSpPr>
          <p:spPr>
            <a:xfrm rot="10800000">
              <a:off x="5155747" y="2939143"/>
              <a:ext cx="1040946" cy="171450"/>
            </a:xfrm>
            <a:prstGeom prst="straightConnector1">
              <a:avLst/>
            </a:prstGeom>
            <a:noFill/>
            <a:ln cap="flat" cmpd="sng" w="34925">
              <a:solidFill>
                <a:srgbClr val="002A40"/>
              </a:solidFill>
              <a:prstDash val="dash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239" name="Google Shape;239;p41"/>
          <p:cNvSpPr txBox="1"/>
          <p:nvPr/>
        </p:nvSpPr>
        <p:spPr>
          <a:xfrm>
            <a:off x="177932" y="772425"/>
            <a:ext cx="7531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Experiment: compare control and treated groups</a:t>
            </a:r>
            <a:endParaRPr sz="1100"/>
          </a:p>
        </p:txBody>
      </p:sp>
      <p:pic>
        <p:nvPicPr>
          <p:cNvPr id="240" name="Google Shape;24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945" y="3258030"/>
            <a:ext cx="2640203" cy="795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545" y="4251880"/>
            <a:ext cx="2640203" cy="79517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1"/>
          <p:cNvSpPr txBox="1"/>
          <p:nvPr/>
        </p:nvSpPr>
        <p:spPr>
          <a:xfrm>
            <a:off x="882625" y="3022100"/>
            <a:ext cx="682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41"/>
          <p:cNvSpPr txBox="1"/>
          <p:nvPr/>
        </p:nvSpPr>
        <p:spPr>
          <a:xfrm>
            <a:off x="2267550" y="3022100"/>
            <a:ext cx="682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WT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41"/>
          <p:cNvSpPr txBox="1"/>
          <p:nvPr/>
        </p:nvSpPr>
        <p:spPr>
          <a:xfrm>
            <a:off x="3922800" y="3804300"/>
            <a:ext cx="40233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ASO treatment and placebo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2"/>
          <p:cNvPicPr preferRelativeResize="0"/>
          <p:nvPr/>
        </p:nvPicPr>
        <p:blipFill rotWithShape="1">
          <a:blip r:embed="rId3">
            <a:alphaModFix/>
          </a:blip>
          <a:srcRect b="-2" l="0" r="0" t="74429"/>
          <a:stretch/>
        </p:blipFill>
        <p:spPr>
          <a:xfrm>
            <a:off x="471700" y="3148654"/>
            <a:ext cx="6651600" cy="68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/>
          <p:nvPr/>
        </p:nvSpPr>
        <p:spPr>
          <a:xfrm>
            <a:off x="3938954" y="4712677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42"/>
          <p:cNvSpPr txBox="1"/>
          <p:nvPr/>
        </p:nvSpPr>
        <p:spPr>
          <a:xfrm>
            <a:off x="188853" y="4397275"/>
            <a:ext cx="6292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Bad</a:t>
            </a:r>
            <a:r>
              <a:rPr b="1" lang="en" sz="23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assignment!</a:t>
            </a:r>
            <a:endParaRPr sz="1100"/>
          </a:p>
        </p:txBody>
      </p:sp>
      <p:sp>
        <p:nvSpPr>
          <p:cNvPr id="252" name="Google Shape;252;p42"/>
          <p:cNvSpPr txBox="1"/>
          <p:nvPr/>
        </p:nvSpPr>
        <p:spPr>
          <a:xfrm>
            <a:off x="188843" y="212880"/>
            <a:ext cx="457200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</a:t>
            </a: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3" name="Google Shape;253;p42"/>
          <p:cNvPicPr preferRelativeResize="0"/>
          <p:nvPr/>
        </p:nvPicPr>
        <p:blipFill rotWithShape="1">
          <a:blip r:embed="rId3">
            <a:alphaModFix/>
          </a:blip>
          <a:srcRect b="63118" l="0" r="0" t="17149"/>
          <a:stretch/>
        </p:blipFill>
        <p:spPr>
          <a:xfrm>
            <a:off x="547900" y="1741824"/>
            <a:ext cx="6651600" cy="53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 rotWithShape="1">
          <a:blip r:embed="rId3">
            <a:alphaModFix/>
          </a:blip>
          <a:srcRect b="82037" l="0" r="0" t="0"/>
          <a:stretch/>
        </p:blipFill>
        <p:spPr>
          <a:xfrm>
            <a:off x="188850" y="1001153"/>
            <a:ext cx="6651600" cy="48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2"/>
          <p:cNvPicPr preferRelativeResize="0"/>
          <p:nvPr/>
        </p:nvPicPr>
        <p:blipFill rotWithShape="1">
          <a:blip r:embed="rId3">
            <a:alphaModFix/>
          </a:blip>
          <a:srcRect b="27515" l="0" r="0" t="56752"/>
          <a:stretch/>
        </p:blipFill>
        <p:spPr>
          <a:xfrm>
            <a:off x="261025" y="2633221"/>
            <a:ext cx="6651600" cy="42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/>
          <p:nvPr/>
        </p:nvSpPr>
        <p:spPr>
          <a:xfrm>
            <a:off x="177913" y="112081"/>
            <a:ext cx="295537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Ronald Fisher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Google Shape;262;p43"/>
          <p:cNvSpPr txBox="1"/>
          <p:nvPr/>
        </p:nvSpPr>
        <p:spPr>
          <a:xfrm>
            <a:off x="2832675" y="1268150"/>
            <a:ext cx="62739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Overcome the large amount of variation in agricultural and biological experiments that often confused the results</a:t>
            </a:r>
            <a:endParaRPr sz="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This motivated him to find experimental techniques that could</a:t>
            </a:r>
            <a:endParaRPr sz="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413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 New"/>
              <a:buChar char="o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eliminate as much of the natural variation as possible</a:t>
            </a:r>
            <a:endParaRPr sz="800"/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413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 New"/>
              <a:buChar char="o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prevent unremoved variation from confusing or biasing the effects being tested</a:t>
            </a:r>
            <a:endParaRPr sz="800"/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413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 New"/>
              <a:buChar char="o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detect cause and effect with the minimal amount of experimental effort necessary - time consuming and costly</a:t>
            </a:r>
            <a:endParaRPr sz="800"/>
          </a:p>
        </p:txBody>
      </p:sp>
      <p:pic>
        <p:nvPicPr>
          <p:cNvPr descr="RonaldFisher.jpg" id="263" name="Google Shape;263;p43"/>
          <p:cNvPicPr preferRelativeResize="0"/>
          <p:nvPr/>
        </p:nvPicPr>
        <p:blipFill rotWithShape="1">
          <a:blip r:embed="rId3">
            <a:alphaModFix/>
          </a:blip>
          <a:srcRect b="0" l="-15742" r="-15742" t="0"/>
          <a:stretch/>
        </p:blipFill>
        <p:spPr>
          <a:xfrm>
            <a:off x="-300850" y="791125"/>
            <a:ext cx="3434150" cy="348244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3"/>
          <p:cNvSpPr txBox="1"/>
          <p:nvPr/>
        </p:nvSpPr>
        <p:spPr>
          <a:xfrm>
            <a:off x="1779749" y="4653230"/>
            <a:ext cx="7364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b="0" i="1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Statistical </a:t>
            </a:r>
            <a:r>
              <a:rPr b="0" i="1" lang="en" sz="1400" u="sng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Methods</a:t>
            </a:r>
            <a:r>
              <a:rPr b="0" i="1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for </a:t>
            </a:r>
            <a:r>
              <a:rPr b="0" i="1" lang="en" sz="1400" u="sng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Research</a:t>
            </a:r>
            <a:r>
              <a:rPr b="0" i="1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Workers</a:t>
            </a:r>
            <a:r>
              <a:rPr b="0" i="0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in 1925 and </a:t>
            </a:r>
            <a:r>
              <a:rPr b="0" i="1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Design of Experiments</a:t>
            </a:r>
            <a:r>
              <a:rPr b="0" i="0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in 1935</a:t>
            </a:r>
            <a:endParaRPr sz="14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p43"/>
          <p:cNvSpPr txBox="1"/>
          <p:nvPr/>
        </p:nvSpPr>
        <p:spPr>
          <a:xfrm>
            <a:off x="2785900" y="770900"/>
            <a:ext cx="502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2A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"Analysed data from Classical Field Experiments"</a:t>
            </a:r>
            <a:endParaRPr sz="15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/>
          <p:nvPr/>
        </p:nvSpPr>
        <p:spPr>
          <a:xfrm>
            <a:off x="177913" y="972427"/>
            <a:ext cx="6079265" cy="260840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Fisher -&gt; helps to avoid biases due to changes in background or confounding variables.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One of the main purposes for experimental designs is to minimize the effect of experimental error.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Randomization, replication, and blocking</a:t>
            </a: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are methods of error control.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A picture containing table&#10;&#10;Description automatically generated" id="271" name="Google Shape;271;p44"/>
          <p:cNvPicPr preferRelativeResize="0"/>
          <p:nvPr/>
        </p:nvPicPr>
        <p:blipFill rotWithShape="1">
          <a:blip r:embed="rId3">
            <a:alphaModFix/>
          </a:blip>
          <a:srcRect b="15362" l="57678" r="5381" t="28986"/>
          <a:stretch/>
        </p:blipFill>
        <p:spPr>
          <a:xfrm>
            <a:off x="6257178" y="546445"/>
            <a:ext cx="2534479" cy="286247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4"/>
          <p:cNvSpPr txBox="1"/>
          <p:nvPr/>
        </p:nvSpPr>
        <p:spPr>
          <a:xfrm>
            <a:off x="88962" y="-11"/>
            <a:ext cx="89661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Well-designed experiments are characterized by three features: </a:t>
            </a:r>
            <a:r>
              <a:rPr b="0" i="0" lang="en" sz="2300" u="sng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randomization, replication, and local control</a:t>
            </a:r>
            <a:endParaRPr sz="2300" u="sng">
              <a:solidFill>
                <a:srgbClr val="14A1D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44"/>
          <p:cNvSpPr txBox="1"/>
          <p:nvPr/>
        </p:nvSpPr>
        <p:spPr>
          <a:xfrm>
            <a:off x="6521000" y="3475325"/>
            <a:ext cx="233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Year 1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Repeat - Multiple years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/>
        </p:nvSpPr>
        <p:spPr>
          <a:xfrm>
            <a:off x="177913" y="891586"/>
            <a:ext cx="83325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Randomly assign subjects to treatment and control groups in order to minimize bias and moderate experimental error.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Assign random numbers so that any experimental unit (EU) has equal chances of being assigned to treatment or control 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create </a:t>
            </a:r>
            <a:r>
              <a:rPr lang="en" sz="1800" u="sng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unequal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numbers between treatment and control groups.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Appropriate only for experiments </a:t>
            </a:r>
            <a:r>
              <a:rPr lang="en" sz="1800" u="sng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with homogeneous experimental units 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(e.g., mice should be of same sex, strain, age, etc.) where </a:t>
            </a:r>
            <a:r>
              <a:rPr lang="en" sz="1800" u="sng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environmental effects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such as light or temperature, are </a:t>
            </a:r>
            <a:r>
              <a:rPr lang="en" sz="1800" u="sng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relatively easy to control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9" name="Google Shape;279;p45"/>
          <p:cNvSpPr/>
          <p:nvPr/>
        </p:nvSpPr>
        <p:spPr>
          <a:xfrm>
            <a:off x="177913" y="112081"/>
            <a:ext cx="878828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Randomization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/>
          <p:nvPr/>
        </p:nvSpPr>
        <p:spPr>
          <a:xfrm>
            <a:off x="177913" y="112081"/>
            <a:ext cx="878828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Randomization and blocking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1523" y="617502"/>
            <a:ext cx="4257126" cy="128369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6"/>
          <p:cNvSpPr txBox="1"/>
          <p:nvPr/>
        </p:nvSpPr>
        <p:spPr>
          <a:xfrm>
            <a:off x="-5200" y="1051600"/>
            <a:ext cx="57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114300" rtl="0" algn="l">
              <a:lnSpc>
                <a:spcPct val="115000"/>
              </a:lnSpc>
              <a:spcBef>
                <a:spcPts val="2600"/>
              </a:spcBef>
              <a:spcAft>
                <a:spcPts val="1700"/>
              </a:spcAft>
              <a:buNone/>
            </a:pPr>
            <a:r>
              <a:rPr lang="en" sz="1500">
                <a:solidFill>
                  <a:srgbClr val="1F2A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Completely Randomized Design</a:t>
            </a:r>
            <a:endParaRPr sz="1500">
              <a:solidFill>
                <a:srgbClr val="1F2A6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46"/>
          <p:cNvSpPr txBox="1"/>
          <p:nvPr/>
        </p:nvSpPr>
        <p:spPr>
          <a:xfrm>
            <a:off x="0" y="2028725"/>
            <a:ext cx="431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114300" rtl="0" algn="l">
              <a:lnSpc>
                <a:spcPct val="115000"/>
              </a:lnSpc>
              <a:spcBef>
                <a:spcPts val="2600"/>
              </a:spcBef>
              <a:spcAft>
                <a:spcPts val="1700"/>
              </a:spcAft>
              <a:buNone/>
            </a:pPr>
            <a:r>
              <a:rPr lang="en" sz="1500">
                <a:solidFill>
                  <a:srgbClr val="1F2A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Matched-Pairs Design</a:t>
            </a:r>
            <a:endParaRPr sz="1500">
              <a:solidFill>
                <a:srgbClr val="1F2A6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450" y="1829550"/>
            <a:ext cx="4187274" cy="118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6"/>
          <p:cNvSpPr txBox="1"/>
          <p:nvPr/>
        </p:nvSpPr>
        <p:spPr>
          <a:xfrm>
            <a:off x="4317600" y="3615763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114300" rtl="0" algn="l">
              <a:lnSpc>
                <a:spcPct val="115000"/>
              </a:lnSpc>
              <a:spcBef>
                <a:spcPts val="2600"/>
              </a:spcBef>
              <a:spcAft>
                <a:spcPts val="1700"/>
              </a:spcAft>
              <a:buNone/>
            </a:pPr>
            <a:r>
              <a:rPr lang="en" sz="1500">
                <a:solidFill>
                  <a:srgbClr val="1F2A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Randomized </a:t>
            </a:r>
            <a:r>
              <a:rPr b="1" lang="en" sz="1500">
                <a:solidFill>
                  <a:srgbClr val="1F2A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</a:t>
            </a:r>
            <a:r>
              <a:rPr lang="en" sz="1500">
                <a:solidFill>
                  <a:srgbClr val="1F2A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Design - stratification</a:t>
            </a:r>
            <a:endParaRPr sz="1500">
              <a:solidFill>
                <a:srgbClr val="1F2A6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1" name="Google Shape;29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925" y="2765175"/>
            <a:ext cx="3922349" cy="226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>
          <a:xfrm>
            <a:off x="128779" y="860402"/>
            <a:ext cx="888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scRNA-seq experiment – gene expression differences between WT and mutated mice after treatment</a:t>
            </a:r>
            <a:endParaRPr sz="1100"/>
          </a:p>
        </p:txBody>
      </p:sp>
      <p:grpSp>
        <p:nvGrpSpPr>
          <p:cNvPr id="298" name="Google Shape;298;p47"/>
          <p:cNvGrpSpPr/>
          <p:nvPr/>
        </p:nvGrpSpPr>
        <p:grpSpPr>
          <a:xfrm>
            <a:off x="1496218" y="1247415"/>
            <a:ext cx="6669447" cy="2505780"/>
            <a:chOff x="1926772" y="1829706"/>
            <a:chExt cx="9296692" cy="3613237"/>
          </a:xfrm>
        </p:grpSpPr>
        <p:grpSp>
          <p:nvGrpSpPr>
            <p:cNvPr id="299" name="Google Shape;299;p47"/>
            <p:cNvGrpSpPr/>
            <p:nvPr/>
          </p:nvGrpSpPr>
          <p:grpSpPr>
            <a:xfrm>
              <a:off x="1926772" y="1829706"/>
              <a:ext cx="9296692" cy="3613237"/>
              <a:chOff x="1975757" y="1062263"/>
              <a:chExt cx="9296692" cy="3613237"/>
            </a:xfrm>
          </p:grpSpPr>
          <p:sp>
            <p:nvSpPr>
              <p:cNvPr id="300" name="Google Shape;300;p47"/>
              <p:cNvSpPr/>
              <p:nvPr/>
            </p:nvSpPr>
            <p:spPr>
              <a:xfrm>
                <a:off x="1975757" y="3020786"/>
                <a:ext cx="718500" cy="40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01" name="Google Shape;301;p47"/>
              <p:cNvPicPr preferRelativeResize="0"/>
              <p:nvPr/>
            </p:nvPicPr>
            <p:blipFill rotWithShape="1">
              <a:blip r:embed="rId3">
                <a:alphaModFix/>
              </a:blip>
              <a:srcRect b="47423" l="0" r="0" t="0"/>
              <a:stretch/>
            </p:blipFill>
            <p:spPr>
              <a:xfrm>
                <a:off x="1975757" y="1062263"/>
                <a:ext cx="7600162" cy="28239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2" name="Google Shape;302;p47"/>
              <p:cNvSpPr/>
              <p:nvPr/>
            </p:nvSpPr>
            <p:spPr>
              <a:xfrm>
                <a:off x="4343400" y="3429000"/>
                <a:ext cx="3951600" cy="294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47"/>
              <p:cNvSpPr/>
              <p:nvPr/>
            </p:nvSpPr>
            <p:spPr>
              <a:xfrm>
                <a:off x="4343400" y="4381500"/>
                <a:ext cx="4572000" cy="294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47"/>
              <p:cNvSpPr/>
              <p:nvPr/>
            </p:nvSpPr>
            <p:spPr>
              <a:xfrm>
                <a:off x="5965449" y="3049372"/>
                <a:ext cx="5307000" cy="351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Population of animal from AD </a:t>
                </a:r>
                <a:endParaRPr sz="1100"/>
              </a:p>
            </p:txBody>
          </p:sp>
          <p:sp>
            <p:nvSpPr>
              <p:cNvPr id="305" name="Google Shape;305;p47"/>
              <p:cNvSpPr/>
              <p:nvPr/>
            </p:nvSpPr>
            <p:spPr>
              <a:xfrm>
                <a:off x="2367642" y="3886200"/>
                <a:ext cx="7347900" cy="78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6" name="Google Shape;306;p47"/>
            <p:cNvSpPr/>
            <p:nvPr/>
          </p:nvSpPr>
          <p:spPr>
            <a:xfrm>
              <a:off x="4294415" y="3346675"/>
              <a:ext cx="5834700" cy="35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4A1D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Sampling</a:t>
              </a:r>
              <a:endParaRPr sz="1100"/>
            </a:p>
          </p:txBody>
        </p:sp>
      </p:grpSp>
      <p:sp>
        <p:nvSpPr>
          <p:cNvPr id="307" name="Google Shape;307;p47"/>
          <p:cNvSpPr txBox="1"/>
          <p:nvPr/>
        </p:nvSpPr>
        <p:spPr>
          <a:xfrm>
            <a:off x="114421" y="189525"/>
            <a:ext cx="7114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Randomization 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8" name="Google Shape;30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500" y="2878200"/>
            <a:ext cx="638975" cy="3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7"/>
          <p:cNvSpPr/>
          <p:nvPr/>
        </p:nvSpPr>
        <p:spPr>
          <a:xfrm>
            <a:off x="2927306" y="2878193"/>
            <a:ext cx="3022200" cy="24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Population of animal from WT </a:t>
            </a:r>
            <a:endParaRPr sz="1100"/>
          </a:p>
        </p:txBody>
      </p:sp>
      <p:sp>
        <p:nvSpPr>
          <p:cNvPr id="310" name="Google Shape;310;p47"/>
          <p:cNvSpPr/>
          <p:nvPr/>
        </p:nvSpPr>
        <p:spPr>
          <a:xfrm>
            <a:off x="128779" y="3620127"/>
            <a:ext cx="888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Random assignment of mice to the two that receive the treatment or placebo</a:t>
            </a:r>
            <a:endParaRPr sz="1600"/>
          </a:p>
        </p:txBody>
      </p:sp>
      <p:pic>
        <p:nvPicPr>
          <p:cNvPr id="311" name="Google Shape;31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3566" y="4280100"/>
            <a:ext cx="708583" cy="4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4675" y="4726827"/>
            <a:ext cx="1191418" cy="424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916" y="4268025"/>
            <a:ext cx="708583" cy="4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2675" y="4726827"/>
            <a:ext cx="1191418" cy="42434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7"/>
          <p:cNvSpPr txBox="1"/>
          <p:nvPr/>
        </p:nvSpPr>
        <p:spPr>
          <a:xfrm>
            <a:off x="6124100" y="4280100"/>
            <a:ext cx="41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WT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assigned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placebo group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p47"/>
          <p:cNvSpPr txBox="1"/>
          <p:nvPr/>
        </p:nvSpPr>
        <p:spPr>
          <a:xfrm>
            <a:off x="400500" y="4692375"/>
            <a:ext cx="41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assigned to ASO group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Google Shape;317;p47"/>
          <p:cNvSpPr txBox="1"/>
          <p:nvPr/>
        </p:nvSpPr>
        <p:spPr>
          <a:xfrm>
            <a:off x="6178100" y="4738900"/>
            <a:ext cx="41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assigned to placebo group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" name="Google Shape;318;p47"/>
          <p:cNvSpPr txBox="1"/>
          <p:nvPr/>
        </p:nvSpPr>
        <p:spPr>
          <a:xfrm>
            <a:off x="400500" y="4399150"/>
            <a:ext cx="27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WT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assigned to ASO group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CAPlotSamples.pdf" id="323" name="Google Shape;323;p48"/>
          <p:cNvPicPr preferRelativeResize="0"/>
          <p:nvPr/>
        </p:nvPicPr>
        <p:blipFill rotWithShape="1">
          <a:blip r:embed="rId3">
            <a:alphaModFix/>
          </a:blip>
          <a:srcRect b="0" l="-17881" r="-17881" t="0"/>
          <a:stretch/>
        </p:blipFill>
        <p:spPr>
          <a:xfrm>
            <a:off x="3968763" y="1265563"/>
            <a:ext cx="4874724" cy="261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8"/>
          <p:cNvSpPr/>
          <p:nvPr/>
        </p:nvSpPr>
        <p:spPr>
          <a:xfrm>
            <a:off x="7503950" y="2305650"/>
            <a:ext cx="1014300" cy="130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48"/>
          <p:cNvSpPr/>
          <p:nvPr/>
        </p:nvSpPr>
        <p:spPr>
          <a:xfrm>
            <a:off x="76757" y="34884"/>
            <a:ext cx="87882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the variation between groups driven by the biology?</a:t>
            </a:r>
            <a:endParaRPr sz="32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6" name="Google Shape;32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550" y="1153949"/>
            <a:ext cx="3760750" cy="26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/>
        </p:nvSpPr>
        <p:spPr>
          <a:xfrm>
            <a:off x="247503" y="743850"/>
            <a:ext cx="86490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Ideally, a</a:t>
            </a: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nimals in each </a:t>
            </a:r>
            <a:r>
              <a:rPr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treatment and placebo</a:t>
            </a: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should be all the </a:t>
            </a:r>
            <a:r>
              <a:rPr b="1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same age, sex, litter and in one batch</a:t>
            </a: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if possible.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9"/>
          <p:cNvSpPr/>
          <p:nvPr/>
        </p:nvSpPr>
        <p:spPr>
          <a:xfrm>
            <a:off x="177913" y="112081"/>
            <a:ext cx="8788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Blocking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4" name="Google Shape;334;p49"/>
          <p:cNvPicPr preferRelativeResize="0"/>
          <p:nvPr/>
        </p:nvPicPr>
        <p:blipFill rotWithShape="1">
          <a:blip r:embed="rId3">
            <a:alphaModFix/>
          </a:blip>
          <a:srcRect b="0" l="0" r="0" t="21191"/>
          <a:stretch/>
        </p:blipFill>
        <p:spPr>
          <a:xfrm>
            <a:off x="1002325" y="2721148"/>
            <a:ext cx="4649024" cy="124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9"/>
          <p:cNvSpPr txBox="1"/>
          <p:nvPr/>
        </p:nvSpPr>
        <p:spPr>
          <a:xfrm>
            <a:off x="253093" y="1597961"/>
            <a:ext cx="8637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 all </a:t>
            </a:r>
            <a:r>
              <a:rPr b="0" i="1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</a:t>
            </a: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mice </a:t>
            </a:r>
            <a:r>
              <a:rPr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were in </a:t>
            </a:r>
            <a:r>
              <a:rPr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batch 1</a:t>
            </a: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all of the </a:t>
            </a:r>
            <a:r>
              <a:rPr b="0" i="1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treatment</a:t>
            </a: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mice were </a:t>
            </a:r>
            <a:r>
              <a:rPr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batch 2</a:t>
            </a: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then the treatment effect would be confounded by </a:t>
            </a:r>
            <a:r>
              <a:rPr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batch</a:t>
            </a: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9"/>
          <p:cNvSpPr txBox="1"/>
          <p:nvPr/>
        </p:nvSpPr>
        <p:spPr>
          <a:xfrm>
            <a:off x="1396650" y="37196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batch 1: AD and WT</a:t>
            </a:r>
            <a:endParaRPr/>
          </a:p>
        </p:txBody>
      </p:sp>
      <p:sp>
        <p:nvSpPr>
          <p:cNvPr id="337" name="Google Shape;337;p49"/>
          <p:cNvSpPr txBox="1"/>
          <p:nvPr/>
        </p:nvSpPr>
        <p:spPr>
          <a:xfrm>
            <a:off x="3741725" y="37196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batch 2: AD and WT</a:t>
            </a:r>
            <a:endParaRPr/>
          </a:p>
        </p:txBody>
      </p:sp>
      <p:sp>
        <p:nvSpPr>
          <p:cNvPr id="338" name="Google Shape;338;p49"/>
          <p:cNvSpPr txBox="1"/>
          <p:nvPr/>
        </p:nvSpPr>
        <p:spPr>
          <a:xfrm>
            <a:off x="1556050" y="2340900"/>
            <a:ext cx="417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placebo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group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9" name="Google Shape;339;p49"/>
          <p:cNvSpPr txBox="1"/>
          <p:nvPr/>
        </p:nvSpPr>
        <p:spPr>
          <a:xfrm>
            <a:off x="3668875" y="2325450"/>
            <a:ext cx="417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ASO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group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/>
        </p:nvSpPr>
        <p:spPr>
          <a:xfrm>
            <a:off x="163480" y="138325"/>
            <a:ext cx="85482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collection is fundamental to make general claims</a:t>
            </a:r>
            <a:endParaRPr sz="32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32"/>
          <p:cNvSpPr txBox="1"/>
          <p:nvPr/>
        </p:nvSpPr>
        <p:spPr>
          <a:xfrm>
            <a:off x="3019025" y="1396950"/>
            <a:ext cx="52587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o"/>
            </a:pPr>
            <a:r>
              <a:rPr lang="en" sz="17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Empirical</a:t>
            </a: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data are noisy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22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o"/>
            </a:pPr>
            <a:r>
              <a:rPr lang="en" sz="17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Resources</a:t>
            </a: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are </a:t>
            </a:r>
            <a:r>
              <a:rPr lang="en" sz="17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limited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22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o"/>
            </a:pPr>
            <a:r>
              <a:rPr lang="en" sz="17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Generalize our scientific claims as much as possible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8" name="Google Shape;128;p32"/>
          <p:cNvSpPr txBox="1"/>
          <p:nvPr/>
        </p:nvSpPr>
        <p:spPr>
          <a:xfrm>
            <a:off x="163475" y="3929100"/>
            <a:ext cx="89805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 design refers to…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organization of an experiment, to ensure that the </a:t>
            </a:r>
            <a:r>
              <a:rPr b="1" lang="en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right type of data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and </a:t>
            </a:r>
            <a:r>
              <a:rPr b="1" lang="en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enough of it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is available to answer the questions of interest as clearly and efficiently as possible.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descr="Diagram&#10;&#10;Description automatically generated with low confidence" id="129" name="Google Shape;129;p32"/>
          <p:cNvPicPr preferRelativeResize="0"/>
          <p:nvPr/>
        </p:nvPicPr>
        <p:blipFill rotWithShape="1">
          <a:blip r:embed="rId3">
            <a:alphaModFix/>
          </a:blip>
          <a:srcRect b="11339" l="12002" r="0" t="0"/>
          <a:stretch/>
        </p:blipFill>
        <p:spPr>
          <a:xfrm>
            <a:off x="75825" y="1100423"/>
            <a:ext cx="2781901" cy="284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0"/>
          <p:cNvPicPr preferRelativeResize="0"/>
          <p:nvPr/>
        </p:nvPicPr>
        <p:blipFill rotWithShape="1">
          <a:blip r:embed="rId3">
            <a:alphaModFix/>
          </a:blip>
          <a:srcRect b="0" l="44289" r="0" t="42676"/>
          <a:stretch/>
        </p:blipFill>
        <p:spPr>
          <a:xfrm>
            <a:off x="1863972" y="2287337"/>
            <a:ext cx="4122965" cy="1284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0"/>
          <p:cNvSpPr/>
          <p:nvPr/>
        </p:nvSpPr>
        <p:spPr>
          <a:xfrm>
            <a:off x="177913" y="112081"/>
            <a:ext cx="8788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Blocking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7" name="Google Shape;347;p50"/>
          <p:cNvSpPr txBox="1"/>
          <p:nvPr/>
        </p:nvSpPr>
        <p:spPr>
          <a:xfrm>
            <a:off x="256513" y="1102843"/>
            <a:ext cx="863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Blocking approach h</a:t>
            </a:r>
            <a:r>
              <a:rPr b="0" i="0" lang="en"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elps to reduce variability unexplained in the model</a:t>
            </a:r>
            <a:endParaRPr sz="1300"/>
          </a:p>
        </p:txBody>
      </p:sp>
      <p:sp>
        <p:nvSpPr>
          <p:cNvPr id="348" name="Google Shape;348;p50"/>
          <p:cNvSpPr txBox="1"/>
          <p:nvPr/>
        </p:nvSpPr>
        <p:spPr>
          <a:xfrm>
            <a:off x="2978250" y="3460600"/>
            <a:ext cx="61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349" name="Google Shape;349;p50"/>
          <p:cNvSpPr txBox="1"/>
          <p:nvPr/>
        </p:nvSpPr>
        <p:spPr>
          <a:xfrm>
            <a:off x="2004250" y="3441975"/>
            <a:ext cx="52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WT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350" name="Google Shape;350;p50"/>
          <p:cNvSpPr txBox="1"/>
          <p:nvPr/>
        </p:nvSpPr>
        <p:spPr>
          <a:xfrm>
            <a:off x="4820175" y="3460600"/>
            <a:ext cx="41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 </a:t>
            </a:r>
            <a:endParaRPr/>
          </a:p>
        </p:txBody>
      </p:sp>
      <p:sp>
        <p:nvSpPr>
          <p:cNvPr id="351" name="Google Shape;351;p50"/>
          <p:cNvSpPr txBox="1"/>
          <p:nvPr/>
        </p:nvSpPr>
        <p:spPr>
          <a:xfrm>
            <a:off x="3905200" y="3441975"/>
            <a:ext cx="52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WT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352" name="Google Shape;352;p50"/>
          <p:cNvSpPr txBox="1"/>
          <p:nvPr/>
        </p:nvSpPr>
        <p:spPr>
          <a:xfrm>
            <a:off x="1863975" y="37142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batch 1</a:t>
            </a:r>
            <a:endParaRPr/>
          </a:p>
        </p:txBody>
      </p:sp>
      <p:sp>
        <p:nvSpPr>
          <p:cNvPr id="353" name="Google Shape;353;p50"/>
          <p:cNvSpPr txBox="1"/>
          <p:nvPr/>
        </p:nvSpPr>
        <p:spPr>
          <a:xfrm>
            <a:off x="2832450" y="37142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batch 2</a:t>
            </a:r>
            <a:endParaRPr/>
          </a:p>
        </p:txBody>
      </p:sp>
      <p:sp>
        <p:nvSpPr>
          <p:cNvPr id="354" name="Google Shape;354;p50"/>
          <p:cNvSpPr txBox="1"/>
          <p:nvPr/>
        </p:nvSpPr>
        <p:spPr>
          <a:xfrm>
            <a:off x="4738850" y="37142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batch 1</a:t>
            </a:r>
            <a:endParaRPr/>
          </a:p>
        </p:txBody>
      </p:sp>
      <p:sp>
        <p:nvSpPr>
          <p:cNvPr id="355" name="Google Shape;355;p50"/>
          <p:cNvSpPr txBox="1"/>
          <p:nvPr/>
        </p:nvSpPr>
        <p:spPr>
          <a:xfrm>
            <a:off x="3831750" y="37142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batch 2</a:t>
            </a:r>
            <a:endParaRPr/>
          </a:p>
        </p:txBody>
      </p:sp>
      <p:sp>
        <p:nvSpPr>
          <p:cNvPr id="356" name="Google Shape;356;p50"/>
          <p:cNvSpPr txBox="1"/>
          <p:nvPr/>
        </p:nvSpPr>
        <p:spPr>
          <a:xfrm>
            <a:off x="2004250" y="2186250"/>
            <a:ext cx="417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placebo group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7" name="Google Shape;357;p50"/>
          <p:cNvSpPr txBox="1"/>
          <p:nvPr/>
        </p:nvSpPr>
        <p:spPr>
          <a:xfrm>
            <a:off x="3897475" y="2173050"/>
            <a:ext cx="417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ASO group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8" name="Google Shape;35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2304" y="4098700"/>
            <a:ext cx="708583" cy="4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266" y="4144925"/>
            <a:ext cx="708583" cy="4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8823" y="4144924"/>
            <a:ext cx="1036842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848" y="4144924"/>
            <a:ext cx="1036842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/>
          <p:nvPr/>
        </p:nvSpPr>
        <p:spPr>
          <a:xfrm>
            <a:off x="177913" y="112081"/>
            <a:ext cx="8788287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Randomized block design  </a:t>
            </a:r>
            <a:endParaRPr sz="30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Google Shape;367;p51"/>
          <p:cNvSpPr/>
          <p:nvPr/>
        </p:nvSpPr>
        <p:spPr>
          <a:xfrm>
            <a:off x="2077447" y="4603050"/>
            <a:ext cx="6366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https://quantifyinghealth.com/randomized-block-design/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https://stattrek.com/experiments/experimental-design.aspx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Table&#10;&#10;Description automatically generated with medium confidence" id="368" name="Google Shape;36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7336" y="2800970"/>
            <a:ext cx="318135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meline&#10;&#10;Description automatically generated with medium confidence" id="369" name="Google Shape;36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3813" y="1087090"/>
            <a:ext cx="3133725" cy="1276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51"/>
          <p:cNvGrpSpPr/>
          <p:nvPr/>
        </p:nvGrpSpPr>
        <p:grpSpPr>
          <a:xfrm>
            <a:off x="673594" y="1058553"/>
            <a:ext cx="4160699" cy="3471341"/>
            <a:chOff x="898125" y="1411404"/>
            <a:chExt cx="5547598" cy="4628454"/>
          </a:xfrm>
        </p:grpSpPr>
        <p:pic>
          <p:nvPicPr>
            <p:cNvPr id="371" name="Google Shape;371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01123" y="3113205"/>
              <a:ext cx="1244600" cy="129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scatter chart&#10;&#10;Description automatically generated" id="372" name="Google Shape;372;p51"/>
            <p:cNvPicPr preferRelativeResize="0"/>
            <p:nvPr/>
          </p:nvPicPr>
          <p:blipFill rotWithShape="1">
            <a:blip r:embed="rId6">
              <a:alphaModFix/>
            </a:blip>
            <a:srcRect b="66390" l="0" r="0" t="6038"/>
            <a:stretch/>
          </p:blipFill>
          <p:spPr>
            <a:xfrm>
              <a:off x="1372563" y="1411404"/>
              <a:ext cx="4267200" cy="1701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51"/>
            <p:cNvSpPr/>
            <p:nvPr/>
          </p:nvSpPr>
          <p:spPr>
            <a:xfrm>
              <a:off x="4386470" y="2583118"/>
              <a:ext cx="1073426" cy="85807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4" name="Google Shape;374;p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55263" y="4228489"/>
              <a:ext cx="17018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5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463275" y="4592058"/>
              <a:ext cx="4152900" cy="144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5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98125" y="2925562"/>
              <a:ext cx="1130300" cy="133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2"/>
          <p:cNvSpPr txBox="1"/>
          <p:nvPr/>
        </p:nvSpPr>
        <p:spPr>
          <a:xfrm>
            <a:off x="137160" y="188017"/>
            <a:ext cx="9006840" cy="6512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Poppins"/>
              <a:buNone/>
            </a:pPr>
            <a:r>
              <a:rPr i="0" lang="en" sz="28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Capture effects of interest and avoid unwanted variation in experiment  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52"/>
          <p:cNvSpPr txBox="1"/>
          <p:nvPr/>
        </p:nvSpPr>
        <p:spPr>
          <a:xfrm>
            <a:off x="367200" y="1072674"/>
            <a:ext cx="8229600" cy="26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3429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500"/>
              <a:buFont typeface="Noto Sans Symbols"/>
              <a:buChar char="✔"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the response and variables of interest 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1500"/>
              <a:buFont typeface="Noto Sans Symbols"/>
              <a:buChar char="✔"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target population that you want to base your claims on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1500"/>
              <a:buFont typeface="Noto Sans Symbols"/>
              <a:buChar char="✔"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factors that affect the response of interest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1500"/>
              <a:buFont typeface="Noto Sans Symbols"/>
              <a:buChar char="✔"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Choose samples from target population</a:t>
            </a:r>
            <a:endParaRPr sz="1100"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 Light"/>
              <a:buNone/>
            </a:pPr>
            <a:r>
              <a:rPr lang="en" sz="18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Randomly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assign samples across different levels of factors affecting response </a:t>
            </a:r>
            <a:endParaRPr sz="1100"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 Light"/>
              <a:buNone/>
            </a:pPr>
            <a:r>
              <a:rPr lang="en" sz="18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Block out 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variation that is not of interest by randomly assigning to levels of factors within a block</a:t>
            </a:r>
            <a:endParaRPr sz="1100"/>
          </a:p>
        </p:txBody>
      </p:sp>
      <p:sp>
        <p:nvSpPr>
          <p:cNvPr id="383" name="Google Shape;383;p52"/>
          <p:cNvSpPr/>
          <p:nvPr/>
        </p:nvSpPr>
        <p:spPr>
          <a:xfrm>
            <a:off x="177900" y="4428829"/>
            <a:ext cx="87882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“Block what you can control; randomize what you cannot control</a:t>
            </a:r>
            <a:r>
              <a:rPr lang="en" sz="2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sz="2300">
              <a:solidFill>
                <a:srgbClr val="14A1D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3"/>
          <p:cNvSpPr txBox="1"/>
          <p:nvPr/>
        </p:nvSpPr>
        <p:spPr>
          <a:xfrm>
            <a:off x="12" y="-1"/>
            <a:ext cx="54852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100"/>
              <a:buFont typeface="Poppins"/>
              <a:buNone/>
            </a:pP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one is th</a:t>
            </a:r>
            <a:r>
              <a:rPr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 best</a:t>
            </a: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design?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90" name="Google Shape;390;p53"/>
          <p:cNvGraphicFramePr/>
          <p:nvPr/>
        </p:nvGraphicFramePr>
        <p:xfrm>
          <a:off x="394684" y="20087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{F4B10078-4EBE-4A9D-A487-C411252E8AAE}</a:tableStyleId>
              </a:tblPr>
              <a:tblGrid>
                <a:gridCol w="1669775"/>
                <a:gridCol w="1788625"/>
                <a:gridCol w="1788625"/>
              </a:tblGrid>
              <a:tr h="538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Design 1 – Sample prep date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Design 2 – Sample prep date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Sample_1_E9.5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Sample_2_E9.5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Sample_3_E9.5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Sample_4_E9.5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Sample_1_E11.5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Sample_2_E11.5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Sample_3_E11.5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Sample_4_E11.5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graphicFrame>
        <p:nvGraphicFramePr>
          <p:cNvPr id="391" name="Google Shape;391;p53"/>
          <p:cNvGraphicFramePr/>
          <p:nvPr/>
        </p:nvGraphicFramePr>
        <p:xfrm>
          <a:off x="5717910" y="20003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{F4B10078-4EBE-4A9D-A487-C411252E8AAE}</a:tableStyleId>
              </a:tblPr>
              <a:tblGrid>
                <a:gridCol w="1662700"/>
                <a:gridCol w="1662700"/>
              </a:tblGrid>
              <a:tr h="516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Design </a:t>
                      </a:r>
                      <a:r>
                        <a:rPr lang="en"/>
                        <a:t>3</a:t>
                      </a:r>
                      <a:r>
                        <a:rPr lang="en" sz="1400"/>
                        <a:t> – Gender</a:t>
                      </a:r>
                      <a:endParaRPr sz="14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Design </a:t>
                      </a:r>
                      <a:r>
                        <a:rPr lang="en"/>
                        <a:t>4</a:t>
                      </a:r>
                      <a:r>
                        <a:rPr lang="en" sz="1400"/>
                        <a:t> - Gender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pic>
        <p:nvPicPr>
          <p:cNvPr id="392" name="Google Shape;39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1575" y="-4"/>
            <a:ext cx="1637726" cy="1848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4"/>
          <p:cNvSpPr txBox="1"/>
          <p:nvPr/>
        </p:nvSpPr>
        <p:spPr>
          <a:xfrm>
            <a:off x="156754" y="218150"/>
            <a:ext cx="8543108" cy="6512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Poppins"/>
              <a:buNone/>
            </a:pP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Confounding in scRNA-seq data is a problem</a:t>
            </a:r>
            <a:endParaRPr i="0" sz="24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54"/>
          <p:cNvSpPr/>
          <p:nvPr/>
        </p:nvSpPr>
        <p:spPr>
          <a:xfrm>
            <a:off x="5346754" y="2228850"/>
            <a:ext cx="641451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sne_e11_e12_h6_nUMI_percentMito.pdf" id="400" name="Google Shape;400;p54"/>
          <p:cNvPicPr preferRelativeResize="0"/>
          <p:nvPr/>
        </p:nvPicPr>
        <p:blipFill rotWithShape="1">
          <a:blip r:embed="rId3">
            <a:alphaModFix/>
          </a:blip>
          <a:srcRect b="0" l="-3133" r="-3798" t="0"/>
          <a:stretch/>
        </p:blipFill>
        <p:spPr>
          <a:xfrm>
            <a:off x="74950" y="719825"/>
            <a:ext cx="5788901" cy="420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5"/>
          <p:cNvSpPr/>
          <p:nvPr/>
        </p:nvSpPr>
        <p:spPr>
          <a:xfrm>
            <a:off x="3653226" y="4617550"/>
            <a:ext cx="5326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https://www.nature.com/articles/s41592-018-0254-1</a:t>
            </a:r>
            <a:endParaRPr sz="1100"/>
          </a:p>
        </p:txBody>
      </p:sp>
      <p:pic>
        <p:nvPicPr>
          <p:cNvPr descr="Diagram&#10;&#10;Description automatically generated" id="406" name="Google Shape;406;p55"/>
          <p:cNvPicPr preferRelativeResize="0"/>
          <p:nvPr/>
        </p:nvPicPr>
        <p:blipFill rotWithShape="1">
          <a:blip r:embed="rId3">
            <a:alphaModFix/>
          </a:blip>
          <a:srcRect b="0" l="1767" r="4751" t="0"/>
          <a:stretch/>
        </p:blipFill>
        <p:spPr>
          <a:xfrm>
            <a:off x="1475508" y="900113"/>
            <a:ext cx="6001384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5"/>
          <p:cNvSpPr/>
          <p:nvPr/>
        </p:nvSpPr>
        <p:spPr>
          <a:xfrm>
            <a:off x="150542" y="248941"/>
            <a:ext cx="6502021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Well and badly analyzed scRNA-seq data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tchEffectsInScRNA-seq.png" id="412" name="Google Shape;412;p56"/>
          <p:cNvPicPr preferRelativeResize="0"/>
          <p:nvPr/>
        </p:nvPicPr>
        <p:blipFill rotWithShape="1">
          <a:blip r:embed="rId3">
            <a:alphaModFix/>
          </a:blip>
          <a:srcRect b="0" l="0" r="0" t="6050"/>
          <a:stretch/>
        </p:blipFill>
        <p:spPr>
          <a:xfrm>
            <a:off x="698501" y="669074"/>
            <a:ext cx="6375400" cy="447442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6"/>
          <p:cNvSpPr txBox="1"/>
          <p:nvPr/>
        </p:nvSpPr>
        <p:spPr>
          <a:xfrm>
            <a:off x="167268" y="205442"/>
            <a:ext cx="9144000" cy="759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Poppins"/>
              <a:buNone/>
            </a:pP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Confounding biological variation and batch effects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/>
          <p:cNvSpPr txBox="1"/>
          <p:nvPr/>
        </p:nvSpPr>
        <p:spPr>
          <a:xfrm>
            <a:off x="397043" y="979006"/>
            <a:ext cx="8746958" cy="35361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6035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Courier New"/>
              <a:buChar char="o"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Were all RNA isolations performed on the same day?</a:t>
            </a:r>
            <a:endParaRPr sz="1100"/>
          </a:p>
          <a:p>
            <a:pPr indent="-26035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Courier New"/>
              <a:buChar char="o"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Were all library preparations performed on the same day?</a:t>
            </a:r>
            <a:endParaRPr sz="1100"/>
          </a:p>
          <a:p>
            <a:pPr indent="-26035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Courier New"/>
              <a:buChar char="o"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Did the same person perform the RNA isolation/library preparation for all samples?</a:t>
            </a:r>
            <a:endParaRPr sz="1100"/>
          </a:p>
          <a:p>
            <a:pPr indent="-26035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Courier New"/>
              <a:buChar char="o"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Did you use the same reagents for all samples?</a:t>
            </a:r>
            <a:endParaRPr sz="1100"/>
          </a:p>
          <a:p>
            <a:pPr indent="-26035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Courier New"/>
              <a:buChar char="o"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Did you perform the RNA isolation/library preparation in the same location?</a:t>
            </a:r>
            <a:endParaRPr sz="1100"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 </a:t>
            </a:r>
            <a:r>
              <a:rPr b="0" i="1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</a:t>
            </a: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of the answers is </a:t>
            </a:r>
            <a:r>
              <a:rPr b="1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‘No’</a:t>
            </a: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then you have batches.</a:t>
            </a:r>
            <a:endParaRPr sz="1100"/>
          </a:p>
        </p:txBody>
      </p:sp>
      <p:sp>
        <p:nvSpPr>
          <p:cNvPr id="419" name="Google Shape;419;p57"/>
          <p:cNvSpPr txBox="1"/>
          <p:nvPr/>
        </p:nvSpPr>
        <p:spPr>
          <a:xfrm>
            <a:off x="167268" y="205442"/>
            <a:ext cx="9144000" cy="759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Poppins"/>
              <a:buNone/>
            </a:pP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Hot to know whether you have batches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8"/>
          <p:cNvSpPr txBox="1"/>
          <p:nvPr/>
        </p:nvSpPr>
        <p:spPr>
          <a:xfrm>
            <a:off x="167268" y="205442"/>
            <a:ext cx="9144000" cy="759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Poppins"/>
              <a:buNone/>
            </a:pPr>
            <a:r>
              <a:rPr i="0" lang="en" sz="25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Isolate batch effects for RNA-seq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5" name="Google Shape;425;p58"/>
          <p:cNvSpPr txBox="1"/>
          <p:nvPr/>
        </p:nvSpPr>
        <p:spPr>
          <a:xfrm>
            <a:off x="272483" y="730128"/>
            <a:ext cx="8871517" cy="33053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unable to avoid batches:</a:t>
            </a: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plit replicates of the different sample groups across batches. </a:t>
            </a: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more replicates the better (definitely more than 2).</a:t>
            </a:r>
            <a:endParaRPr sz="1100"/>
          </a:p>
          <a:p>
            <a:pPr indent="-25400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nclude batch information in your </a:t>
            </a:r>
            <a:r>
              <a:rPr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 metadata. </a:t>
            </a:r>
            <a:endParaRPr sz="1100"/>
          </a:p>
          <a:p>
            <a:pPr indent="-25400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During the analysis regress out the variation due to batch if not confounded so it doesn’t affect the results.</a:t>
            </a:r>
            <a:endParaRPr sz="1100"/>
          </a:p>
        </p:txBody>
      </p:sp>
      <p:sp>
        <p:nvSpPr>
          <p:cNvPr id="426" name="Google Shape;426;p58"/>
          <p:cNvSpPr txBox="1"/>
          <p:nvPr/>
        </p:nvSpPr>
        <p:spPr>
          <a:xfrm>
            <a:off x="841942" y="4591809"/>
            <a:ext cx="7732598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>
                <a:solidFill>
                  <a:srgbClr val="CD28A3"/>
                </a:solidFill>
                <a:latin typeface="Arial"/>
                <a:ea typeface="Arial"/>
                <a:cs typeface="Arial"/>
                <a:sym typeface="Arial"/>
              </a:rPr>
              <a:t>scRNA-seq workshop – </a:t>
            </a:r>
            <a:r>
              <a:rPr lang="en" sz="1800">
                <a:solidFill>
                  <a:srgbClr val="CD28A3"/>
                </a:solidFill>
              </a:rPr>
              <a:t>March 20-21, 2025</a:t>
            </a:r>
            <a:endParaRPr sz="1800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 txBox="1"/>
          <p:nvPr>
            <p:ph type="title"/>
          </p:nvPr>
        </p:nvSpPr>
        <p:spPr>
          <a:xfrm>
            <a:off x="628650" y="53605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oppins"/>
              <a:buNone/>
            </a:pPr>
            <a:r>
              <a:rPr b="0" lang="en"/>
              <a:t>Take – home messages</a:t>
            </a:r>
            <a:endParaRPr/>
          </a:p>
        </p:txBody>
      </p:sp>
      <p:sp>
        <p:nvSpPr>
          <p:cNvPr id="433" name="Google Shape;433;p59"/>
          <p:cNvSpPr txBox="1"/>
          <p:nvPr>
            <p:ph idx="1" type="body"/>
          </p:nvPr>
        </p:nvSpPr>
        <p:spPr>
          <a:xfrm>
            <a:off x="628650" y="1369219"/>
            <a:ext cx="7886700" cy="3342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Plan ahead </a:t>
            </a:r>
            <a:endParaRPr/>
          </a:p>
          <a:p>
            <a:pPr indent="-3365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Prevent bias from uncontrollable </a:t>
            </a:r>
            <a:endParaRPr/>
          </a:p>
          <a:p>
            <a:pPr indent="-3365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Randomization and balancing</a:t>
            </a:r>
            <a:endParaRPr/>
          </a:p>
          <a:p>
            <a:pPr indent="-3365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Write it down in an Experimental plan</a:t>
            </a:r>
            <a:endParaRPr/>
          </a:p>
          <a:p>
            <a:pPr indent="-3365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Follow the experimental plan</a:t>
            </a:r>
            <a:endParaRPr/>
          </a:p>
          <a:p>
            <a:pPr indent="-3365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Be careful with interpretation of results!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/>
          <p:nvPr/>
        </p:nvSpPr>
        <p:spPr>
          <a:xfrm>
            <a:off x="177929" y="112075"/>
            <a:ext cx="8911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 design guides data collection 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33"/>
          <p:cNvSpPr/>
          <p:nvPr/>
        </p:nvSpPr>
        <p:spPr>
          <a:xfrm>
            <a:off x="116250" y="1145929"/>
            <a:ext cx="89115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aximum amount of relevant data</a:t>
            </a:r>
            <a:r>
              <a:rPr lang="en" sz="1800" u="sng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the research </a:t>
            </a: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minimum resource spend</a:t>
            </a:r>
            <a:endParaRPr b="1" sz="1800" u="sng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Minimize the number of experiments</a:t>
            </a:r>
            <a:endParaRPr b="1" sz="1800" u="sng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ource of variations evaluation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variables/factors that could affect the system -&gt; batch effects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4"/>
          <p:cNvSpPr txBox="1"/>
          <p:nvPr/>
        </p:nvSpPr>
        <p:spPr>
          <a:xfrm>
            <a:off x="336688" y="800100"/>
            <a:ext cx="7350000" cy="30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 Light"/>
              <a:buNone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All subjects/units that we want base our claims/conclusions on</a:t>
            </a:r>
            <a:endParaRPr b="1" sz="17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7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is expensive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7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Studying of the sample  -&gt; Conclusion on the population</a:t>
            </a:r>
            <a:endParaRPr sz="1700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1" marL="342900" marR="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2" name="Google Shape;14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7488" y="1467430"/>
            <a:ext cx="2143125" cy="170735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4"/>
          <p:cNvSpPr/>
          <p:nvPr/>
        </p:nvSpPr>
        <p:spPr>
          <a:xfrm>
            <a:off x="95437" y="70409"/>
            <a:ext cx="7545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ampling the right amount of data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4" name="Google Shape;144;p34"/>
          <p:cNvPicPr preferRelativeResize="0"/>
          <p:nvPr/>
        </p:nvPicPr>
        <p:blipFill rotWithShape="1">
          <a:blip r:embed="rId4">
            <a:alphaModFix/>
          </a:blip>
          <a:srcRect b="0" l="0" r="48043" t="0"/>
          <a:stretch/>
        </p:blipFill>
        <p:spPr>
          <a:xfrm>
            <a:off x="1899675" y="2266950"/>
            <a:ext cx="2900126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4"/>
          <p:cNvSpPr/>
          <p:nvPr/>
        </p:nvSpPr>
        <p:spPr>
          <a:xfrm>
            <a:off x="177925" y="4206453"/>
            <a:ext cx="85461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goal is to collect </a:t>
            </a:r>
            <a:r>
              <a:rPr lang="en" sz="2000" u="sng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enough data</a:t>
            </a:r>
            <a:r>
              <a:rPr lang="en" sz="20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 statistically test whether you can reasonably reject the null hypothesis in favor of the alternative hypothesis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 txBox="1"/>
          <p:nvPr/>
        </p:nvSpPr>
        <p:spPr>
          <a:xfrm>
            <a:off x="229504" y="808179"/>
            <a:ext cx="89145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 always, it depends… 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 what we want to do (differential gene expression, variant detection, GWAS, …) 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on the variability between samples (cell lines, inbred animals, patients, …) 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 the magnitude of the expected effect</a:t>
            </a:r>
            <a:endParaRPr sz="1100"/>
          </a:p>
        </p:txBody>
      </p:sp>
      <p:sp>
        <p:nvSpPr>
          <p:cNvPr id="151" name="Google Shape;151;p35"/>
          <p:cNvSpPr txBox="1"/>
          <p:nvPr/>
        </p:nvSpPr>
        <p:spPr>
          <a:xfrm>
            <a:off x="95401" y="130259"/>
            <a:ext cx="7832558" cy="6512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3000"/>
              <a:buFont typeface="Poppins"/>
              <a:buNone/>
            </a:pPr>
            <a:r>
              <a:rPr i="0"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size - larger </a:t>
            </a: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always</a:t>
            </a:r>
            <a:r>
              <a:rPr i="0"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better?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35"/>
          <p:cNvSpPr txBox="1"/>
          <p:nvPr/>
        </p:nvSpPr>
        <p:spPr>
          <a:xfrm>
            <a:off x="126450" y="3696500"/>
            <a:ext cx="8891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794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AutoNum type="arabicParenR"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Set a sample size in advance and estimate the power of the experiment to detect differences of various sizes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AutoNum type="arabicParenR"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Pilot experiments to guide sample size estimation 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3" name="Google Shape;153;p35"/>
          <p:cNvSpPr txBox="1"/>
          <p:nvPr/>
        </p:nvSpPr>
        <p:spPr>
          <a:xfrm>
            <a:off x="126450" y="2949688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Tips</a:t>
            </a:r>
            <a:endParaRPr sz="25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6"/>
          <p:cNvPicPr preferRelativeResize="0"/>
          <p:nvPr/>
        </p:nvPicPr>
        <p:blipFill rotWithShape="1">
          <a:blip r:embed="rId3">
            <a:alphaModFix/>
          </a:blip>
          <a:srcRect b="0" l="15899" r="55415" t="51611"/>
          <a:stretch/>
        </p:blipFill>
        <p:spPr>
          <a:xfrm>
            <a:off x="3580325" y="3163625"/>
            <a:ext cx="2391899" cy="15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6"/>
          <p:cNvSpPr txBox="1"/>
          <p:nvPr/>
        </p:nvSpPr>
        <p:spPr>
          <a:xfrm>
            <a:off x="6030250" y="3387450"/>
            <a:ext cx="262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E9E9E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Oligodendrocyte expression</a:t>
            </a:r>
            <a:endParaRPr sz="1300">
              <a:solidFill>
                <a:srgbClr val="9E9E9E"/>
              </a:solidFill>
              <a:latin typeface="Roboto Slab Medium"/>
              <a:ea typeface="Roboto Slab Medium"/>
              <a:cs typeface="Roboto Slab Medium"/>
              <a:sym typeface="Roboto Slab Medium"/>
            </a:endParaRPr>
          </a:p>
        </p:txBody>
      </p:sp>
      <p:sp>
        <p:nvSpPr>
          <p:cNvPr id="160" name="Google Shape;160;p36"/>
          <p:cNvSpPr txBox="1"/>
          <p:nvPr/>
        </p:nvSpPr>
        <p:spPr>
          <a:xfrm>
            <a:off x="6030250" y="3651825"/>
            <a:ext cx="489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E9E9E"/>
                </a:solidFill>
                <a:highlight>
                  <a:srgbClr val="FFFFFF"/>
                </a:highlight>
                <a:latin typeface="Roboto Slab Medium"/>
                <a:ea typeface="Roboto Slab Medium"/>
                <a:cs typeface="Roboto Slab Medium"/>
                <a:sym typeface="Roboto Slab Medium"/>
              </a:rPr>
              <a:t>Astrocytes </a:t>
            </a:r>
            <a:r>
              <a:rPr lang="en" sz="1300">
                <a:solidFill>
                  <a:srgbClr val="9E9E9E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expression</a:t>
            </a:r>
            <a:endParaRPr sz="1300">
              <a:solidFill>
                <a:srgbClr val="9E9E9E"/>
              </a:solidFill>
              <a:highlight>
                <a:srgbClr val="FFFFFF"/>
              </a:highlight>
              <a:latin typeface="Roboto Slab Medium"/>
              <a:ea typeface="Roboto Slab Medium"/>
              <a:cs typeface="Roboto Slab Medium"/>
              <a:sym typeface="Roboto Slab Medium"/>
            </a:endParaRPr>
          </a:p>
        </p:txBody>
      </p:sp>
      <p:sp>
        <p:nvSpPr>
          <p:cNvPr id="161" name="Google Shape;161;p36"/>
          <p:cNvSpPr txBox="1"/>
          <p:nvPr/>
        </p:nvSpPr>
        <p:spPr>
          <a:xfrm>
            <a:off x="6030250" y="3943800"/>
            <a:ext cx="437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E9E9E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Microglia expression</a:t>
            </a:r>
            <a:endParaRPr sz="1300">
              <a:solidFill>
                <a:srgbClr val="9E9E9E"/>
              </a:solidFill>
              <a:latin typeface="Roboto Slab Medium"/>
              <a:ea typeface="Roboto Slab Medium"/>
              <a:cs typeface="Roboto Slab Medium"/>
              <a:sym typeface="Roboto Slab Medium"/>
            </a:endParaRPr>
          </a:p>
        </p:txBody>
      </p:sp>
      <p:sp>
        <p:nvSpPr>
          <p:cNvPr id="162" name="Google Shape;162;p36"/>
          <p:cNvSpPr txBox="1"/>
          <p:nvPr/>
        </p:nvSpPr>
        <p:spPr>
          <a:xfrm>
            <a:off x="6030250" y="4225950"/>
            <a:ext cx="29028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E9E9E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Ex-neurons expression</a:t>
            </a:r>
            <a:endParaRPr sz="1300">
              <a:solidFill>
                <a:srgbClr val="9E9E9E"/>
              </a:solidFill>
              <a:latin typeface="Roboto Slab Medium"/>
              <a:ea typeface="Roboto Slab Medium"/>
              <a:cs typeface="Roboto Slab Medium"/>
              <a:sym typeface="Roboto Slab Medium"/>
            </a:endParaRPr>
          </a:p>
        </p:txBody>
      </p:sp>
      <p:pic>
        <p:nvPicPr>
          <p:cNvPr id="163" name="Google Shape;163;p36"/>
          <p:cNvPicPr preferRelativeResize="0"/>
          <p:nvPr/>
        </p:nvPicPr>
        <p:blipFill rotWithShape="1">
          <a:blip r:embed="rId4">
            <a:alphaModFix/>
          </a:blip>
          <a:srcRect b="0" l="53759" r="0" t="0"/>
          <a:stretch/>
        </p:blipFill>
        <p:spPr>
          <a:xfrm>
            <a:off x="301250" y="3456133"/>
            <a:ext cx="1261824" cy="82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6"/>
          <p:cNvPicPr preferRelativeResize="0"/>
          <p:nvPr/>
        </p:nvPicPr>
        <p:blipFill rotWithShape="1">
          <a:blip r:embed="rId5">
            <a:alphaModFix/>
          </a:blip>
          <a:srcRect b="42374" l="45737" r="43052" t="46615"/>
          <a:stretch/>
        </p:blipFill>
        <p:spPr>
          <a:xfrm>
            <a:off x="2103175" y="3679088"/>
            <a:ext cx="768825" cy="52853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6"/>
          <p:cNvSpPr/>
          <p:nvPr/>
        </p:nvSpPr>
        <p:spPr>
          <a:xfrm>
            <a:off x="1617225" y="3883811"/>
            <a:ext cx="251400" cy="11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166" name="Google Shape;166;p36"/>
          <p:cNvSpPr/>
          <p:nvPr/>
        </p:nvSpPr>
        <p:spPr>
          <a:xfrm>
            <a:off x="3160713" y="3883799"/>
            <a:ext cx="251400" cy="11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167" name="Google Shape;167;p36"/>
          <p:cNvSpPr txBox="1"/>
          <p:nvPr/>
        </p:nvSpPr>
        <p:spPr>
          <a:xfrm>
            <a:off x="114421" y="189525"/>
            <a:ext cx="7114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scRNA seq experiment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36"/>
          <p:cNvSpPr txBox="1"/>
          <p:nvPr/>
        </p:nvSpPr>
        <p:spPr>
          <a:xfrm>
            <a:off x="114425" y="831025"/>
            <a:ext cx="8418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Effect of </a:t>
            </a:r>
            <a:r>
              <a:rPr b="1" lang="en" sz="1700">
                <a:solidFill>
                  <a:srgbClr val="2E2E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Antisense oligonucleotides </a:t>
            </a:r>
            <a:r>
              <a:rPr b="1"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ASO) treatment on </a:t>
            </a:r>
            <a:r>
              <a:rPr b="1" lang="en" sz="1700">
                <a:solidFill>
                  <a:srgbClr val="2E2E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microtubule associated tau protein (MAPT, tau), a cause of neurodegeneration.</a:t>
            </a:r>
            <a:endParaRPr b="1" sz="1700">
              <a:solidFill>
                <a:srgbClr val="2E2E2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E2E2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E2E2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36"/>
          <p:cNvSpPr txBox="1"/>
          <p:nvPr/>
        </p:nvSpPr>
        <p:spPr>
          <a:xfrm>
            <a:off x="189625" y="1593413"/>
            <a:ext cx="6826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AutoNum type="arabicPeriod"/>
            </a:pPr>
            <a:r>
              <a:rPr lang="en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the sample groups</a:t>
            </a:r>
            <a:endParaRPr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AutoNum type="arabicPeriod"/>
            </a:pPr>
            <a:r>
              <a:rPr lang="en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Sampling and replication</a:t>
            </a:r>
            <a:endParaRPr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AutoNum type="arabicPeriod"/>
            </a:pPr>
            <a:r>
              <a:rPr lang="en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 the treatment - Randomization</a:t>
            </a:r>
            <a:endParaRPr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Helvetica Neue"/>
              <a:buAutoNum type="arabicPeriod"/>
            </a:pPr>
            <a:r>
              <a:rPr lang="en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Evaluate batch effects - Blocking</a:t>
            </a:r>
            <a:endParaRPr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/>
        </p:nvSpPr>
        <p:spPr>
          <a:xfrm>
            <a:off x="2287345" y="2941873"/>
            <a:ext cx="4574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6" name="Google Shape;176;p37"/>
          <p:cNvGrpSpPr/>
          <p:nvPr/>
        </p:nvGrpSpPr>
        <p:grpSpPr>
          <a:xfrm>
            <a:off x="490374" y="3607981"/>
            <a:ext cx="1625735" cy="1282850"/>
            <a:chOff x="7932451" y="2006173"/>
            <a:chExt cx="3156767" cy="2311025"/>
          </a:xfrm>
        </p:grpSpPr>
        <p:pic>
          <p:nvPicPr>
            <p:cNvPr id="177" name="Google Shape;177;p37"/>
            <p:cNvPicPr preferRelativeResize="0"/>
            <p:nvPr/>
          </p:nvPicPr>
          <p:blipFill rotWithShape="1">
            <a:blip r:embed="rId3">
              <a:alphaModFix/>
            </a:blip>
            <a:srcRect b="17067" l="0" r="32827" t="0"/>
            <a:stretch/>
          </p:blipFill>
          <p:spPr>
            <a:xfrm>
              <a:off x="7932451" y="2006173"/>
              <a:ext cx="2670868" cy="1652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176613" y="3189756"/>
              <a:ext cx="1052988" cy="1127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956347" y="2814775"/>
              <a:ext cx="1132871" cy="13051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0" name="Google Shape;180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370" y="1317355"/>
            <a:ext cx="2640203" cy="79517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7"/>
          <p:cNvSpPr txBox="1"/>
          <p:nvPr/>
        </p:nvSpPr>
        <p:spPr>
          <a:xfrm>
            <a:off x="95412" y="851072"/>
            <a:ext cx="6230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 strike="noStrike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10-month-old MAPT mutated </a:t>
            </a:r>
            <a:r>
              <a:rPr lang="en">
                <a:latin typeface="Roboto Slab Light"/>
                <a:ea typeface="Roboto Slab Light"/>
                <a:cs typeface="Roboto Slab Light"/>
                <a:sym typeface="Roboto Slab Light"/>
              </a:rPr>
              <a:t>AD and WT mice</a:t>
            </a:r>
            <a:endParaRPr>
              <a:solidFill>
                <a:srgbClr val="6FA8DC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82" name="Google Shape;182;p37"/>
          <p:cNvSpPr txBox="1"/>
          <p:nvPr/>
        </p:nvSpPr>
        <p:spPr>
          <a:xfrm>
            <a:off x="629477" y="1995300"/>
            <a:ext cx="637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N=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X</a:t>
            </a:r>
            <a:endParaRPr sz="1100"/>
          </a:p>
        </p:txBody>
      </p:sp>
      <p:sp>
        <p:nvSpPr>
          <p:cNvPr id="183" name="Google Shape;183;p37"/>
          <p:cNvSpPr txBox="1"/>
          <p:nvPr/>
        </p:nvSpPr>
        <p:spPr>
          <a:xfrm>
            <a:off x="1999602" y="1995300"/>
            <a:ext cx="706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N=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endParaRPr sz="1100"/>
          </a:p>
        </p:txBody>
      </p:sp>
      <p:sp>
        <p:nvSpPr>
          <p:cNvPr id="184" name="Google Shape;184;p37"/>
          <p:cNvSpPr txBox="1"/>
          <p:nvPr/>
        </p:nvSpPr>
        <p:spPr>
          <a:xfrm>
            <a:off x="2083904" y="1251475"/>
            <a:ext cx="537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WT</a:t>
            </a:r>
            <a:endParaRPr sz="1100"/>
          </a:p>
        </p:txBody>
      </p:sp>
      <p:sp>
        <p:nvSpPr>
          <p:cNvPr id="185" name="Google Shape;185;p37"/>
          <p:cNvSpPr txBox="1"/>
          <p:nvPr/>
        </p:nvSpPr>
        <p:spPr>
          <a:xfrm>
            <a:off x="321750" y="1251475"/>
            <a:ext cx="162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 mouse model</a:t>
            </a:r>
            <a:endParaRPr sz="1100"/>
          </a:p>
        </p:txBody>
      </p:sp>
      <p:sp>
        <p:nvSpPr>
          <p:cNvPr id="186" name="Google Shape;186;p37"/>
          <p:cNvSpPr txBox="1"/>
          <p:nvPr/>
        </p:nvSpPr>
        <p:spPr>
          <a:xfrm>
            <a:off x="1779104" y="3687128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7"/>
          <p:cNvSpPr txBox="1"/>
          <p:nvPr/>
        </p:nvSpPr>
        <p:spPr>
          <a:xfrm>
            <a:off x="185577" y="4797298"/>
            <a:ext cx="5268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none" strike="noStrike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snRNA-seq data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8" name="Google Shape;188;p37"/>
          <p:cNvSpPr txBox="1"/>
          <p:nvPr/>
        </p:nvSpPr>
        <p:spPr>
          <a:xfrm>
            <a:off x="95400" y="130250"/>
            <a:ext cx="86865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3000"/>
              <a:buFont typeface="Poppins"/>
              <a:buNone/>
            </a:pP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want to make claims on AD 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37"/>
          <p:cNvSpPr txBox="1"/>
          <p:nvPr/>
        </p:nvSpPr>
        <p:spPr>
          <a:xfrm>
            <a:off x="185587" y="2732097"/>
            <a:ext cx="6230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Slab Light"/>
                <a:ea typeface="Roboto Slab Light"/>
                <a:cs typeface="Roboto Slab Light"/>
                <a:sym typeface="Roboto Slab Light"/>
              </a:rPr>
              <a:t>MAPT specific treatment / placebo</a:t>
            </a:r>
            <a:endParaRPr sz="1700">
              <a:solidFill>
                <a:srgbClr val="6FA8DC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cxnSp>
        <p:nvCxnSpPr>
          <p:cNvPr id="190" name="Google Shape;190;p37"/>
          <p:cNvCxnSpPr>
            <a:endCxn id="182" idx="2"/>
          </p:cNvCxnSpPr>
          <p:nvPr/>
        </p:nvCxnSpPr>
        <p:spPr>
          <a:xfrm flipH="1" rot="10800000">
            <a:off x="944777" y="2280000"/>
            <a:ext cx="330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37"/>
          <p:cNvCxnSpPr/>
          <p:nvPr/>
        </p:nvCxnSpPr>
        <p:spPr>
          <a:xfrm flipH="1" rot="10800000">
            <a:off x="2270450" y="2307375"/>
            <a:ext cx="330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37"/>
          <p:cNvSpPr txBox="1"/>
          <p:nvPr/>
        </p:nvSpPr>
        <p:spPr>
          <a:xfrm>
            <a:off x="3850025" y="1383925"/>
            <a:ext cx="5427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Sampling the mice based on the genotype</a:t>
            </a:r>
            <a:endParaRPr/>
          </a:p>
        </p:txBody>
      </p:sp>
      <p:sp>
        <p:nvSpPr>
          <p:cNvPr id="193" name="Google Shape;193;p37"/>
          <p:cNvSpPr txBox="1"/>
          <p:nvPr/>
        </p:nvSpPr>
        <p:spPr>
          <a:xfrm>
            <a:off x="3850025" y="2463300"/>
            <a:ext cx="5427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Assigning treatment and placebo to the two groups</a:t>
            </a:r>
            <a:endParaRPr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Avoiding batch effects</a:t>
            </a:r>
            <a:endParaRPr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37"/>
          <p:cNvSpPr txBox="1"/>
          <p:nvPr/>
        </p:nvSpPr>
        <p:spPr>
          <a:xfrm>
            <a:off x="3850025" y="4121325"/>
            <a:ext cx="5427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Performing sc/snRNAseq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/>
          <p:nvPr/>
        </p:nvSpPr>
        <p:spPr>
          <a:xfrm>
            <a:off x="128779" y="860402"/>
            <a:ext cx="888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scRNA-seq experiment – gene expression differences between WT and mutated mice</a:t>
            </a:r>
            <a:endParaRPr sz="1100"/>
          </a:p>
        </p:txBody>
      </p:sp>
      <p:grpSp>
        <p:nvGrpSpPr>
          <p:cNvPr id="201" name="Google Shape;201;p38"/>
          <p:cNvGrpSpPr/>
          <p:nvPr/>
        </p:nvGrpSpPr>
        <p:grpSpPr>
          <a:xfrm>
            <a:off x="1496218" y="1247415"/>
            <a:ext cx="5884361" cy="2505780"/>
            <a:chOff x="1926772" y="1829706"/>
            <a:chExt cx="8202343" cy="3613237"/>
          </a:xfrm>
        </p:grpSpPr>
        <p:grpSp>
          <p:nvGrpSpPr>
            <p:cNvPr id="202" name="Google Shape;202;p38"/>
            <p:cNvGrpSpPr/>
            <p:nvPr/>
          </p:nvGrpSpPr>
          <p:grpSpPr>
            <a:xfrm>
              <a:off x="1926772" y="1829706"/>
              <a:ext cx="8202303" cy="3613237"/>
              <a:chOff x="1975757" y="1062263"/>
              <a:chExt cx="8202303" cy="3613237"/>
            </a:xfrm>
          </p:grpSpPr>
          <p:sp>
            <p:nvSpPr>
              <p:cNvPr id="203" name="Google Shape;203;p38"/>
              <p:cNvSpPr/>
              <p:nvPr/>
            </p:nvSpPr>
            <p:spPr>
              <a:xfrm>
                <a:off x="1975757" y="3020786"/>
                <a:ext cx="718500" cy="40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04" name="Google Shape;204;p38"/>
              <p:cNvPicPr preferRelativeResize="0"/>
              <p:nvPr/>
            </p:nvPicPr>
            <p:blipFill rotWithShape="1">
              <a:blip r:embed="rId3">
                <a:alphaModFix/>
              </a:blip>
              <a:srcRect b="47423" l="0" r="0" t="0"/>
              <a:stretch/>
            </p:blipFill>
            <p:spPr>
              <a:xfrm>
                <a:off x="1975757" y="1062263"/>
                <a:ext cx="7600162" cy="28239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5" name="Google Shape;205;p38"/>
              <p:cNvSpPr/>
              <p:nvPr/>
            </p:nvSpPr>
            <p:spPr>
              <a:xfrm>
                <a:off x="4343400" y="3429000"/>
                <a:ext cx="3951600" cy="294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38"/>
              <p:cNvSpPr/>
              <p:nvPr/>
            </p:nvSpPr>
            <p:spPr>
              <a:xfrm>
                <a:off x="4343400" y="4381500"/>
                <a:ext cx="4572000" cy="294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38"/>
              <p:cNvSpPr/>
              <p:nvPr/>
            </p:nvSpPr>
            <p:spPr>
              <a:xfrm>
                <a:off x="5965460" y="3049361"/>
                <a:ext cx="4212600" cy="351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Population of animal from a given genotype</a:t>
                </a:r>
                <a:endParaRPr sz="1100"/>
              </a:p>
            </p:txBody>
          </p:sp>
          <p:sp>
            <p:nvSpPr>
              <p:cNvPr id="208" name="Google Shape;208;p38"/>
              <p:cNvSpPr/>
              <p:nvPr/>
            </p:nvSpPr>
            <p:spPr>
              <a:xfrm>
                <a:off x="2367642" y="3886200"/>
                <a:ext cx="7347900" cy="78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9" name="Google Shape;209;p38"/>
            <p:cNvSpPr/>
            <p:nvPr/>
          </p:nvSpPr>
          <p:spPr>
            <a:xfrm>
              <a:off x="4294415" y="3346675"/>
              <a:ext cx="5834700" cy="35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4A1D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Sampling</a:t>
              </a:r>
              <a:endParaRPr sz="1100"/>
            </a:p>
          </p:txBody>
        </p:sp>
      </p:grpSp>
      <p:sp>
        <p:nvSpPr>
          <p:cNvPr id="210" name="Google Shape;210;p38"/>
          <p:cNvSpPr txBox="1"/>
          <p:nvPr/>
        </p:nvSpPr>
        <p:spPr>
          <a:xfrm>
            <a:off x="114421" y="189525"/>
            <a:ext cx="7114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Biological variability across samples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376" y="3211426"/>
            <a:ext cx="2843625" cy="193207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8"/>
          <p:cNvSpPr txBox="1"/>
          <p:nvPr/>
        </p:nvSpPr>
        <p:spPr>
          <a:xfrm>
            <a:off x="4768025" y="3639475"/>
            <a:ext cx="1793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Within same genotype,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distinct animals -&gt; biological variability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/>
          <p:nvPr/>
        </p:nvSpPr>
        <p:spPr>
          <a:xfrm>
            <a:off x="1971450" y="729050"/>
            <a:ext cx="7172700" cy="30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 u="sng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Biological replicates are biologically distinct samples </a:t>
            </a: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(for ex. same condition) showing biological variation.</a:t>
            </a:r>
            <a:endParaRPr/>
          </a:p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of replicates that give a high probability of detecting an effect of practical importance.</a:t>
            </a:r>
            <a:endParaRPr/>
          </a:p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 minimum you should have </a:t>
            </a:r>
            <a:r>
              <a:rPr lang="en" sz="1800" u="sng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three biological replicates for treatment</a:t>
            </a: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Technical replicates are same sample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repeated measurements (reproducibility?)</a:t>
            </a:r>
            <a:endParaRPr/>
          </a:p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Technical replication is essential when part of the experimental objective is to measure the measurement error.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Diagram&#10;&#10;Description automatically generated" id="219" name="Google Shape;219;p39"/>
          <p:cNvPicPr preferRelativeResize="0"/>
          <p:nvPr/>
        </p:nvPicPr>
        <p:blipFill rotWithShape="1">
          <a:blip r:embed="rId3">
            <a:alphaModFix/>
          </a:blip>
          <a:srcRect b="10295" l="0" r="57281" t="7338"/>
          <a:stretch/>
        </p:blipFill>
        <p:spPr>
          <a:xfrm>
            <a:off x="479206" y="3323725"/>
            <a:ext cx="1492250" cy="1359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220" name="Google Shape;220;p39"/>
          <p:cNvPicPr preferRelativeResize="0"/>
          <p:nvPr/>
        </p:nvPicPr>
        <p:blipFill rotWithShape="1">
          <a:blip r:embed="rId3">
            <a:alphaModFix/>
          </a:blip>
          <a:srcRect b="10295" l="43782" r="0" t="7338"/>
          <a:stretch/>
        </p:blipFill>
        <p:spPr>
          <a:xfrm>
            <a:off x="66924" y="805238"/>
            <a:ext cx="1963750" cy="13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9"/>
          <p:cNvSpPr txBox="1"/>
          <p:nvPr/>
        </p:nvSpPr>
        <p:spPr>
          <a:xfrm>
            <a:off x="0" y="0"/>
            <a:ext cx="845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Biological vs technical replicates </a:t>
            </a:r>
            <a:endParaRPr sz="3000">
              <a:solidFill>
                <a:srgbClr val="14A1D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